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028"/>
            <a:ext cx="755642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invoice management into a proactive, automated, and insight-driven process for enhanced financial health.</a:t>
            </a:r>
            <a:endParaRPr lang="en-US" sz="2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340179"/>
            <a:ext cx="7556421" cy="29522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477284" y="3618362"/>
            <a:ext cx="1668123" cy="20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Invoicing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0477284" y="4130035"/>
            <a:ext cx="2029550" cy="2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Proactive Controls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0477284" y="4641014"/>
            <a:ext cx="1668123" cy="2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 Data Insights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0477284" y="5161028"/>
            <a:ext cx="1943480" cy="2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Financial Health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6545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Commercial Readiness &amp; Scalability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231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application is engineered for enterprise-grade performance and broad market adoption.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504128"/>
            <a:ext cx="3664744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738563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Cloud-Native Architecture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8331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Built on a scalable, secure, and robust cloud infrastructure.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504128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3738563"/>
            <a:ext cx="2928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Configuration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22898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Customizable notification rules to meet diverse business needs.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78937"/>
            <a:ext cx="7556421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6013371"/>
            <a:ext cx="3574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Multi-Industry Deployment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5037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Designed for seamless integration across various client bases and sectors.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12033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Challenge: Manual Invoicing Bottlenecks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Payments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93919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Impacting cash flow predictability and operational stability.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91482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7425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4256" y="593919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Inefficient invoice tracking and labor-intensive follow-ups.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191482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7427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Visibility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7427" y="593919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Lack of real-time insights for timely management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Solution: Automated Invoice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application provides a comprehensive platform for optimizing the entire invoice reminder process.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54674" y="3669625"/>
            <a:ext cx="2915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Validation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54674" y="416004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Streamlined invoice processing and tracking.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54674" y="5030510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Reminders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54674" y="552092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Proactive alerts and escalations for clients.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54674" y="6391394"/>
            <a:ext cx="2969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Dashboards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54674" y="688181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Instant access to critical financial data for leadership.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85907"/>
            <a:ext cx="12632769" cy="639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Invoice Processing: Accuracy &amp; Efficiency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1875234"/>
            <a:ext cx="8403788" cy="46067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40358" y="3373925"/>
            <a:ext cx="2146542" cy="268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Scan &amp; Validate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130646" y="3718564"/>
            <a:ext cx="2365966" cy="20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checks invoice integrity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49300" y="5110239"/>
            <a:ext cx="2146542" cy="268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Overdue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39588" y="5454878"/>
            <a:ext cx="2365966" cy="204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Flag late or missing payments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686085" y="2391285"/>
            <a:ext cx="2146542" cy="268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Metadata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576373" y="2735925"/>
            <a:ext cx="2365966" cy="204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Capture key invoice fields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16280" y="6689646"/>
            <a:ext cx="8403788" cy="622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system leverages advanced AI to ensure accuracy and reduce manual intervention throughout the invoice lifecycle.</a:t>
            </a:r>
            <a:endParaRPr lang="en-US" sz="16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037" y="1709976"/>
            <a:ext cx="4294584" cy="5726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903" y="584478"/>
            <a:ext cx="13142595" cy="132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Notification Engine: Contextual Communication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03" y="2435423"/>
            <a:ext cx="8361164" cy="50166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1085" y="2863334"/>
            <a:ext cx="4262914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sophisticated engine ensures clients receive timely and relevant communications, enhancing payment compliance.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631085" y="4359831"/>
            <a:ext cx="4262914" cy="2634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Notification Mapping: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Applies customized alerts, reminders, and escalations.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Context-Aware Communication: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Tailors messages for pre-due, post-due, and escalated scenarios.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Configurable Rules: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Adapts to diverse client segments and payment terms.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66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3272195"/>
            <a:ext cx="131483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Financial Dashboard: Your Command Center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1045" y="4891802"/>
            <a:ext cx="1314831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Gain instant, crystal-clear visibility into your firm's financial health.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1045" y="5547360"/>
            <a:ext cx="421814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1526738" y="649997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Fund Flow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1045" y="6949202"/>
            <a:ext cx="42181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single view of all incoming and outgoing funds.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5206127" y="5547360"/>
            <a:ext cx="421814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5991820" y="649997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Due vs. Overdue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206127" y="6949202"/>
            <a:ext cx="42181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Immediate identification of critical payment statuses.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671209" y="5547360"/>
            <a:ext cx="4218146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10456902" y="649997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Status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671209" y="6949202"/>
            <a:ext cx="421814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Up-to-the-minute payment updates for proactive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875228"/>
            <a:ext cx="13060680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Cash Flow &amp; Financial Insights: Strategic Foresight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9620" y="2774037"/>
            <a:ext cx="4233148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Empower leadership with predictive analytics and comprehensive financial breakdowns.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9620" y="4005263"/>
            <a:ext cx="4233148" cy="2425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Cashflow Projections: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Forecast future liquidity with higher accuracy.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Monthly Financial Breakdown: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Detailed analysis of revenue and expenses.</a:t>
            </a:r>
            <a:endParaRPr lang="en-US" sz="1700" dirty="0"/>
          </a:p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Trend-Based Charts: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Visual data for informed strategic decision-making.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6884" y="2121813"/>
            <a:ext cx="8321397" cy="49927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849" y="977146"/>
            <a:ext cx="7744301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Transparency: Optimize Performance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9849" y="2491264"/>
            <a:ext cx="7744301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Monitor key operational metrics to continuously improve processes and client satisfaction.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9849" y="3591401"/>
            <a:ext cx="3784044" cy="1742956"/>
          </a:xfrm>
          <a:prstGeom prst="roundRect">
            <a:avLst>
              <a:gd name="adj" fmla="val 6296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99849" y="3568541"/>
            <a:ext cx="3784044" cy="91440"/>
          </a:xfrm>
          <a:prstGeom prst="roundRect">
            <a:avLst>
              <a:gd name="adj" fmla="val 196830"/>
            </a:avLst>
          </a:prstGeom>
          <a:solidFill>
            <a:srgbClr val="FF7047"/>
          </a:solidFill>
          <a:ln/>
        </p:spPr>
      </p:sp>
      <p:sp>
        <p:nvSpPr>
          <p:cNvPr id="7" name="Shape 4"/>
          <p:cNvSpPr/>
          <p:nvPr/>
        </p:nvSpPr>
        <p:spPr>
          <a:xfrm>
            <a:off x="2291953" y="3291483"/>
            <a:ext cx="599837" cy="599837"/>
          </a:xfrm>
          <a:prstGeom prst="roundRect">
            <a:avLst>
              <a:gd name="adj" fmla="val 152441"/>
            </a:avLst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2471857" y="3441382"/>
            <a:ext cx="239911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22615" y="4091345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Invoice Overview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922615" y="4509611"/>
            <a:ext cx="3338513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view of total clients and outstanding invoices.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660106" y="3591401"/>
            <a:ext cx="3784044" cy="1742956"/>
          </a:xfrm>
          <a:prstGeom prst="roundRect">
            <a:avLst>
              <a:gd name="adj" fmla="val 6296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4660106" y="3568541"/>
            <a:ext cx="3784044" cy="91440"/>
          </a:xfrm>
          <a:prstGeom prst="roundRect">
            <a:avLst>
              <a:gd name="adj" fmla="val 196830"/>
            </a:avLst>
          </a:prstGeom>
          <a:solidFill>
            <a:srgbClr val="FF7047"/>
          </a:solidFill>
          <a:ln/>
        </p:spPr>
      </p:sp>
      <p:sp>
        <p:nvSpPr>
          <p:cNvPr id="13" name="Shape 10"/>
          <p:cNvSpPr/>
          <p:nvPr/>
        </p:nvSpPr>
        <p:spPr>
          <a:xfrm>
            <a:off x="6252210" y="3291483"/>
            <a:ext cx="599837" cy="599837"/>
          </a:xfrm>
          <a:prstGeom prst="roundRect">
            <a:avLst>
              <a:gd name="adj" fmla="val 152441"/>
            </a:avLst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6432113" y="3441382"/>
            <a:ext cx="239911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4882872" y="4091345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 Status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4882872" y="4509611"/>
            <a:ext cx="3338513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pending, failed, and successful communication events.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9849" y="5810488"/>
            <a:ext cx="7744301" cy="1441966"/>
          </a:xfrm>
          <a:prstGeom prst="roundRect">
            <a:avLst>
              <a:gd name="adj" fmla="val 761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99849" y="5787628"/>
            <a:ext cx="7744301" cy="91440"/>
          </a:xfrm>
          <a:prstGeom prst="roundRect">
            <a:avLst>
              <a:gd name="adj" fmla="val 196830"/>
            </a:avLst>
          </a:prstGeom>
          <a:solidFill>
            <a:srgbClr val="FF7047"/>
          </a:solidFill>
          <a:ln/>
        </p:spPr>
      </p:sp>
      <p:sp>
        <p:nvSpPr>
          <p:cNvPr id="19" name="Shape 16"/>
          <p:cNvSpPr/>
          <p:nvPr/>
        </p:nvSpPr>
        <p:spPr>
          <a:xfrm>
            <a:off x="4272082" y="5510570"/>
            <a:ext cx="599837" cy="599837"/>
          </a:xfrm>
          <a:prstGeom prst="roundRect">
            <a:avLst>
              <a:gd name="adj" fmla="val 152441"/>
            </a:avLst>
          </a:prstGeom>
          <a:solidFill>
            <a:srgbClr val="FF7047"/>
          </a:solidFill>
          <a:ln/>
        </p:spPr>
      </p:sp>
      <p:sp>
        <p:nvSpPr>
          <p:cNvPr id="20" name="Text 17"/>
          <p:cNvSpPr/>
          <p:nvPr/>
        </p:nvSpPr>
        <p:spPr>
          <a:xfrm>
            <a:off x="4451985" y="5660469"/>
            <a:ext cx="239911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922615" y="6310432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Insights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922615" y="6728698"/>
            <a:ext cx="729876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Data-driven recommendations for finance teams to refine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8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Tangible Business Value to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63310" y="2576036"/>
            <a:ext cx="60960" cy="914281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2606516"/>
            <a:ext cx="3847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Accelerated Payment Cycles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1564" y="3096935"/>
            <a:ext cx="7268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Significantly reduce days sales outstanding (DSO).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63310" y="3882985"/>
            <a:ext cx="60960" cy="914281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1081564" y="3913465"/>
            <a:ext cx="4456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Cash Flow Forecasting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1564" y="4403884"/>
            <a:ext cx="7268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Greater predictability for strategic financial planning.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63310" y="5189934"/>
            <a:ext cx="60960" cy="914281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1" name="Text 8"/>
          <p:cNvSpPr/>
          <p:nvPr/>
        </p:nvSpPr>
        <p:spPr>
          <a:xfrm>
            <a:off x="1081564" y="5220414"/>
            <a:ext cx="3056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Manual Effort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1564" y="5710833"/>
            <a:ext cx="7268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Free up finance teams for higher-value activities.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63310" y="6496883"/>
            <a:ext cx="60960" cy="914281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1081564" y="6527363"/>
            <a:ext cx="3405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Client Relations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1564" y="7017782"/>
            <a:ext cx="72686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Professional, consistent, and timely communication.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2026-02-08T10:07:51Z</dcterms:created>
  <dcterms:modified xsi:type="dcterms:W3CDTF">2026-02-08T10:07:51Z</dcterms:modified>
</cp:coreProperties>
</file>